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9"/>
  </p:notesMasterIdLst>
  <p:handoutMasterIdLst>
    <p:handoutMasterId r:id="rId10"/>
  </p:handoutMasterIdLst>
  <p:sldIdLst>
    <p:sldId id="256" r:id="rId5"/>
    <p:sldId id="460" r:id="rId6"/>
    <p:sldId id="475" r:id="rId7"/>
    <p:sldId id="476" r:id="rId8"/>
  </p:sldIdLst>
  <p:sldSz cx="9144000" cy="6858000" type="screen4x3"/>
  <p:notesSz cx="9928225" cy="6797675"/>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5179" autoAdjust="0"/>
  </p:normalViewPr>
  <p:slideViewPr>
    <p:cSldViewPr>
      <p:cViewPr varScale="1">
        <p:scale>
          <a:sx n="75" d="100"/>
          <a:sy n="75" d="100"/>
        </p:scale>
        <p:origin x="1488" y="54"/>
      </p:cViewPr>
      <p:guideLst>
        <p:guide orient="horz" pos="2160"/>
        <p:guide pos="2880"/>
      </p:guideLst>
    </p:cSldViewPr>
  </p:slideViewPr>
  <p:outlineViewPr>
    <p:cViewPr>
      <p:scale>
        <a:sx n="33" d="100"/>
        <a:sy n="33" d="100"/>
      </p:scale>
      <p:origin x="30" y="5403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13/08/2018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8/13/2018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97292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159406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19366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40321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70265" y="72008"/>
            <a:ext cx="7653891" cy="620688"/>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rId2" action="ppaction://hlinksldjump"/>
          </p:cNvPr>
          <p:cNvSpPr/>
          <p:nvPr/>
        </p:nvSpPr>
        <p:spPr>
          <a:xfrm>
            <a:off x="251520" y="695546"/>
            <a:ext cx="797452"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Sorting</a:t>
            </a:r>
            <a:endParaRPr lang="en-GB" sz="2000" b="1" dirty="0">
              <a:latin typeface="Arial" panose="020B0604020202020204" pitchFamily="34" charset="0"/>
              <a:cs typeface="Arial" panose="020B0604020202020204" pitchFamily="34" charset="0"/>
            </a:endParaRPr>
          </a:p>
        </p:txBody>
      </p:sp>
      <p:sp>
        <p:nvSpPr>
          <p:cNvPr id="7" name="Round Same Side Corner Rectangle 6">
            <a:hlinkClick r:id="" action="ppaction://noaction"/>
          </p:cNvPr>
          <p:cNvSpPr/>
          <p:nvPr/>
        </p:nvSpPr>
        <p:spPr>
          <a:xfrm>
            <a:off x="1090487" y="695546"/>
            <a:ext cx="108197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Filtering</a:t>
            </a:r>
            <a:endParaRPr lang="en-GB" sz="2000" b="1" dirty="0">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a:t>
            </a:r>
            <a:r>
              <a:rPr lang="en-GB" sz="1600" dirty="0" smtClean="0"/>
              <a:t>prepare a</a:t>
            </a:r>
            <a:r>
              <a:rPr lang="en-GB" sz="1600" baseline="0" dirty="0" smtClean="0"/>
              <a:t> effective Splash Screen and Navigation Screen</a:t>
            </a:r>
            <a:endParaRPr lang="en-ZA" sz="1600" dirty="0">
              <a:latin typeface="Calibri" pitchFamily="34" charset="0"/>
              <a:ea typeface="Calibri" pitchFamily="34" charset="0"/>
              <a:cs typeface="Calibri" pitchFamily="34" charset="0"/>
            </a:endParaRPr>
          </a:p>
        </p:txBody>
      </p:sp>
      <p:sp>
        <p:nvSpPr>
          <p:cNvPr id="14" name="Round Same Side Corner Rectangle 13">
            <a:hlinkClick r:id="rId3" action="ppaction://hlinksldjump"/>
          </p:cNvPr>
          <p:cNvSpPr/>
          <p:nvPr userDrawn="1"/>
        </p:nvSpPr>
        <p:spPr>
          <a:xfrm>
            <a:off x="5292080" y="695546"/>
            <a:ext cx="1224136"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Exam Question</a:t>
            </a:r>
            <a:endParaRPr lang="en-GB" sz="2000" b="1" dirty="0">
              <a:latin typeface="Arial" panose="020B0604020202020204" pitchFamily="34" charset="0"/>
              <a:cs typeface="Arial" panose="020B0604020202020204" pitchFamily="34" charset="0"/>
            </a:endParaRPr>
          </a:p>
        </p:txBody>
      </p:sp>
      <p:sp>
        <p:nvSpPr>
          <p:cNvPr id="10" name="Round Same Side Corner Rectangle 9">
            <a:hlinkClick r:id="" action="ppaction://noaction"/>
          </p:cNvPr>
          <p:cNvSpPr/>
          <p:nvPr userDrawn="1"/>
        </p:nvSpPr>
        <p:spPr>
          <a:xfrm>
            <a:off x="2213980" y="695546"/>
            <a:ext cx="149753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Creating the Letter</a:t>
            </a:r>
            <a:endParaRPr lang="en-GB" sz="2000" b="1" dirty="0">
              <a:latin typeface="Arial" panose="020B0604020202020204" pitchFamily="34" charset="0"/>
              <a:cs typeface="Arial" panose="020B0604020202020204" pitchFamily="34" charset="0"/>
            </a:endParaRPr>
          </a:p>
        </p:txBody>
      </p:sp>
      <p:sp>
        <p:nvSpPr>
          <p:cNvPr id="12" name="Round Same Side Corner Rectangle 11">
            <a:hlinkClick r:id="" action="ppaction://noaction"/>
          </p:cNvPr>
          <p:cNvSpPr/>
          <p:nvPr userDrawn="1"/>
        </p:nvSpPr>
        <p:spPr>
          <a:xfrm>
            <a:off x="3753030" y="695546"/>
            <a:ext cx="149753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Merging the Files</a:t>
            </a:r>
            <a:endParaRPr lang="en-GB" sz="20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214343" y="1049886"/>
            <a:ext cx="8715375" cy="561947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0392" y="44625"/>
            <a:ext cx="1008112" cy="96820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6"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09" r:id="rId2"/>
    <p:sldLayoutId id="2147483711" r:id="rId3"/>
    <p:sldLayoutId id="2147483713" r:id="rId4"/>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October%20Exam.xls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251520" y="260648"/>
            <a:ext cx="8640960" cy="17647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 name="Subtitle 2"/>
          <p:cNvSpPr>
            <a:spLocks noGrp="1"/>
          </p:cNvSpPr>
          <p:nvPr>
            <p:ph type="subTitle" idx="1"/>
          </p:nvPr>
        </p:nvSpPr>
        <p:spPr>
          <a:xfrm>
            <a:off x="107504" y="5970292"/>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Guide to Creating and editing Charts using Excel</a:t>
            </a:r>
            <a:endParaRPr lang="en-GB"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1475656" y="332656"/>
            <a:ext cx="7128792" cy="1692771"/>
          </a:xfrm>
          <a:prstGeom prst="rect">
            <a:avLst/>
          </a:prstGeom>
          <a:noFill/>
        </p:spPr>
        <p:txBody>
          <a:bodyPr wrap="square" rtlCol="0">
            <a:spAutoFit/>
          </a:bodyPr>
          <a:lstStyle/>
          <a:p>
            <a:pPr algn="r"/>
            <a:r>
              <a:rPr lang="en-GB" sz="2800" b="1" dirty="0" smtClean="0">
                <a:solidFill>
                  <a:schemeClr val="tx1">
                    <a:lumMod val="50000"/>
                    <a:lumOff val="50000"/>
                  </a:schemeClr>
                </a:solidFill>
              </a:rPr>
              <a:t>INFORMATION AND COMMUNICATION TECHNOLOGY– </a:t>
            </a:r>
            <a:r>
              <a:rPr lang="en-GB" sz="2800" b="1" dirty="0" err="1" smtClean="0">
                <a:solidFill>
                  <a:schemeClr val="tx1">
                    <a:lumMod val="50000"/>
                    <a:lumOff val="50000"/>
                  </a:schemeClr>
                </a:solidFill>
              </a:rPr>
              <a:t>iGCSE</a:t>
            </a:r>
            <a:r>
              <a:rPr lang="en-GB" sz="2800" b="1" dirty="0" smtClean="0">
                <a:solidFill>
                  <a:schemeClr val="tx1">
                    <a:lumMod val="50000"/>
                    <a:lumOff val="50000"/>
                  </a:schemeClr>
                </a:solidFill>
              </a:rPr>
              <a:t> - </a:t>
            </a:r>
            <a:r>
              <a:rPr lang="en-GB" sz="3600" b="1" dirty="0" smtClean="0">
                <a:solidFill>
                  <a:schemeClr val="tx1">
                    <a:lumMod val="50000"/>
                    <a:lumOff val="50000"/>
                  </a:schemeClr>
                </a:solidFill>
              </a:rPr>
              <a:t>2015-16</a:t>
            </a:r>
            <a:endParaRPr lang="en-GB" sz="4000" b="1" dirty="0" smtClean="0">
              <a:solidFill>
                <a:schemeClr val="tx1">
                  <a:lumMod val="50000"/>
                  <a:lumOff val="50000"/>
                </a:schemeClr>
              </a:solidFill>
            </a:endParaRPr>
          </a:p>
          <a:p>
            <a:pPr algn="r"/>
            <a:r>
              <a:rPr lang="en-GB" sz="4000" b="1" dirty="0" smtClean="0">
                <a:solidFill>
                  <a:schemeClr val="tx1">
                    <a:lumMod val="50000"/>
                    <a:lumOff val="50000"/>
                  </a:schemeClr>
                </a:solidFill>
              </a:rPr>
              <a:t>0417</a:t>
            </a:r>
            <a:endParaRPr lang="en-GB" sz="4000" b="1" dirty="0">
              <a:solidFill>
                <a:schemeClr val="tx1">
                  <a:lumMod val="50000"/>
                  <a:lumOff val="50000"/>
                </a:schemeClr>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9620" l="0" r="100000"/>
                    </a14:imgEffect>
                  </a14:imgLayer>
                </a14:imgProps>
              </a:ext>
              <a:ext uri="{28A0092B-C50C-407E-A947-70E740481C1C}">
                <a14:useLocalDpi xmlns:a14="http://schemas.microsoft.com/office/drawing/2010/main" val="0"/>
              </a:ext>
            </a:extLst>
          </a:blip>
          <a:stretch>
            <a:fillRect/>
          </a:stretch>
        </p:blipFill>
        <p:spPr>
          <a:xfrm>
            <a:off x="683568" y="2169443"/>
            <a:ext cx="8136904" cy="274712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417152"/>
            <a:ext cx="1586579" cy="152377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560840" cy="625434"/>
          </a:xfrm>
        </p:spPr>
        <p:txBody>
          <a:bodyPr>
            <a:noAutofit/>
          </a:bodyPr>
          <a:lstStyle/>
          <a:p>
            <a:r>
              <a:rPr lang="en-GB" sz="3600" dirty="0"/>
              <a:t>1 – Sorting the Customer Spreadsheet</a:t>
            </a:r>
            <a:endParaRPr lang="en-GB" sz="3600" b="1" dirty="0" smtClean="0"/>
          </a:p>
        </p:txBody>
      </p:sp>
      <p:sp>
        <p:nvSpPr>
          <p:cNvPr id="8" name="Rectangle 7"/>
          <p:cNvSpPr/>
          <p:nvPr/>
        </p:nvSpPr>
        <p:spPr>
          <a:xfrm>
            <a:off x="323850" y="1153775"/>
            <a:ext cx="6552406" cy="3477875"/>
          </a:xfrm>
          <a:prstGeom prst="rect">
            <a:avLst/>
          </a:prstGeom>
        </p:spPr>
        <p:txBody>
          <a:bodyPr wrap="square">
            <a:spAutoFit/>
          </a:bodyPr>
          <a:lstStyle/>
          <a:p>
            <a:r>
              <a:rPr lang="en-GB" sz="1960" b="1" dirty="0" smtClean="0">
                <a:latin typeface="Calibri" panose="020F0502020204030204" pitchFamily="34" charset="0"/>
              </a:rPr>
              <a:t>In this section you will learn about:</a:t>
            </a:r>
          </a:p>
          <a:p>
            <a:pPr marL="342900" indent="-342900">
              <a:buClr>
                <a:srgbClr val="00B050"/>
              </a:buClr>
              <a:buFont typeface="Wingdings 3" panose="05040102010807070707" pitchFamily="18" charset="2"/>
              <a:buChar char=""/>
            </a:pPr>
            <a:r>
              <a:rPr lang="en-GB" sz="1960" dirty="0" smtClean="0">
                <a:latin typeface="Calibri" panose="020F0502020204030204" pitchFamily="34" charset="0"/>
              </a:rPr>
              <a:t>How to Mail Merge an Excel File, Filter the contents of the file, create a letter appropriate for a circumstance.</a:t>
            </a:r>
          </a:p>
          <a:p>
            <a:pPr marL="342900" indent="-342900">
              <a:buClr>
                <a:srgbClr val="00B050"/>
              </a:buClr>
              <a:buFont typeface="Wingdings 3" panose="05040102010807070707" pitchFamily="18" charset="2"/>
              <a:buChar char=""/>
            </a:pPr>
            <a:r>
              <a:rPr lang="en-US" sz="1960" b="1" dirty="0" smtClean="0">
                <a:latin typeface="Calibri" panose="020F0502020204030204" pitchFamily="34" charset="0"/>
              </a:rPr>
              <a:t>Step 1</a:t>
            </a:r>
            <a:r>
              <a:rPr lang="en-US" sz="1960" dirty="0" smtClean="0">
                <a:latin typeface="Calibri" panose="020F0502020204030204" pitchFamily="34" charset="0"/>
              </a:rPr>
              <a:t> – First thing we need to do is examine the spreadsheet and be sure we know how to sort and filter the contents for our purposes. Open the spreadsheet called Sample Customers.</a:t>
            </a:r>
          </a:p>
          <a:p>
            <a:pPr marL="342900" indent="-342900">
              <a:buClr>
                <a:srgbClr val="00B050"/>
              </a:buClr>
              <a:buFont typeface="Wingdings 3" panose="05040102010807070707" pitchFamily="18" charset="2"/>
              <a:buChar char=""/>
            </a:pPr>
            <a:r>
              <a:rPr lang="en-US" sz="1960" dirty="0" smtClean="0">
                <a:latin typeface="Calibri" panose="020F0502020204030204" pitchFamily="34" charset="0"/>
              </a:rPr>
              <a:t>You will see that it is sorted by </a:t>
            </a:r>
            <a:r>
              <a:rPr lang="en-US" sz="1960" dirty="0" err="1" smtClean="0">
                <a:latin typeface="Calibri" panose="020F0502020204030204" pitchFamily="34" charset="0"/>
              </a:rPr>
              <a:t>Customer_ID</a:t>
            </a:r>
            <a:r>
              <a:rPr lang="en-US" sz="1960" dirty="0" smtClean="0">
                <a:latin typeface="Calibri" panose="020F0502020204030204" pitchFamily="34" charset="0"/>
              </a:rPr>
              <a:t> but there are hashes on the last columns. This means the column is not wide enough. Double click on the line between </a:t>
            </a:r>
            <a:r>
              <a:rPr lang="en-US" sz="1960" b="1" dirty="0" smtClean="0">
                <a:latin typeface="Calibri" panose="020F0502020204030204" pitchFamily="34" charset="0"/>
              </a:rPr>
              <a:t>I and J</a:t>
            </a:r>
            <a:r>
              <a:rPr lang="en-US" sz="1960" dirty="0" smtClean="0">
                <a:latin typeface="Calibri" panose="020F0502020204030204" pitchFamily="34" charset="0"/>
              </a:rPr>
              <a:t> to fix this and the same for the line between </a:t>
            </a:r>
            <a:r>
              <a:rPr lang="en-US" sz="1960" b="1" dirty="0" smtClean="0">
                <a:latin typeface="Calibri" panose="020F0502020204030204" pitchFamily="34" charset="0"/>
              </a:rPr>
              <a:t>J and K</a:t>
            </a:r>
            <a:r>
              <a:rPr lang="en-US" sz="1960" dirty="0" smtClean="0">
                <a:latin typeface="Calibri" panose="020F0502020204030204" pitchFamily="34" charset="0"/>
              </a:rPr>
              <a:t>.</a:t>
            </a:r>
          </a:p>
        </p:txBody>
      </p:sp>
      <p:pic>
        <p:nvPicPr>
          <p:cNvPr id="2" name="Picture 1"/>
          <p:cNvPicPr>
            <a:picLocks noChangeAspect="1"/>
          </p:cNvPicPr>
          <p:nvPr/>
        </p:nvPicPr>
        <p:blipFill rotWithShape="1">
          <a:blip r:embed="rId3"/>
          <a:srcRect r="26236" b="30322"/>
          <a:stretch/>
        </p:blipFill>
        <p:spPr>
          <a:xfrm>
            <a:off x="355820" y="4509120"/>
            <a:ext cx="3788157" cy="2011829"/>
          </a:xfrm>
          <a:prstGeom prst="rect">
            <a:avLst/>
          </a:prstGeom>
          <a:effectLst>
            <a:outerShdw blurRad="127000" dist="38100" dir="5400000" sx="105000" sy="105000" algn="ctr" rotWithShape="0">
              <a:srgbClr val="000000">
                <a:alpha val="43137"/>
              </a:srgbClr>
            </a:outerShdw>
          </a:effectLst>
        </p:spPr>
      </p:pic>
      <p:pic>
        <p:nvPicPr>
          <p:cNvPr id="3" name="Picture 2"/>
          <p:cNvPicPr>
            <a:picLocks noChangeAspect="1"/>
          </p:cNvPicPr>
          <p:nvPr/>
        </p:nvPicPr>
        <p:blipFill rotWithShape="1">
          <a:blip r:embed="rId4"/>
          <a:srcRect l="57340" t="21454" r="25503" b="59844"/>
          <a:stretch/>
        </p:blipFill>
        <p:spPr>
          <a:xfrm>
            <a:off x="4427984" y="4869160"/>
            <a:ext cx="2232248" cy="1368152"/>
          </a:xfrm>
          <a:prstGeom prst="rect">
            <a:avLst/>
          </a:prstGeom>
          <a:effectLst>
            <a:outerShdw blurRad="127000" dist="38100" dir="5400000" sx="105000" sy="105000" algn="ctr" rotWithShape="0">
              <a:srgbClr val="000000">
                <a:alpha val="43137"/>
              </a:srgbClr>
            </a:outerShdw>
          </a:effectLst>
        </p:spPr>
      </p:pic>
      <p:cxnSp>
        <p:nvCxnSpPr>
          <p:cNvPr id="5" name="Straight Arrow Connector 4"/>
          <p:cNvCxnSpPr/>
          <p:nvPr/>
        </p:nvCxnSpPr>
        <p:spPr>
          <a:xfrm>
            <a:off x="5652120" y="4293096"/>
            <a:ext cx="0" cy="864096"/>
          </a:xfrm>
          <a:prstGeom prst="straightConnector1">
            <a:avLst/>
          </a:prstGeom>
          <a:ln w="76200">
            <a:solidFill>
              <a:srgbClr val="FF0000"/>
            </a:solidFill>
            <a:tailEnd type="triangle"/>
          </a:ln>
          <a:effectLst>
            <a:outerShdw blurRad="127000" dist="38100" dir="5400000" sx="105000" sy="105000" algn="ctr" rotWithShape="0">
              <a:srgbClr val="000000">
                <a:alpha val="43137"/>
              </a:srgbClr>
            </a:outerShdw>
          </a:effectLst>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5652120" y="4293096"/>
            <a:ext cx="682064" cy="864096"/>
          </a:xfrm>
          <a:prstGeom prst="straightConnector1">
            <a:avLst/>
          </a:prstGeom>
          <a:ln w="76200">
            <a:solidFill>
              <a:srgbClr val="FF0000"/>
            </a:solidFill>
            <a:tailEnd type="triangle"/>
          </a:ln>
          <a:effectLst>
            <a:outerShdw blurRad="127000" dist="38100" dir="5400000" sx="105000" sy="105000" algn="ctr" rotWithShape="0">
              <a:srgbClr val="000000">
                <a:alpha val="43137"/>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182822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 – Making a Bar Chart in Excel</a:t>
            </a:r>
            <a:endParaRPr lang="en-ZA" sz="4000" dirty="0">
              <a:ea typeface="Calibri" pitchFamily="34" charset="0"/>
            </a:endParaRPr>
          </a:p>
        </p:txBody>
      </p:sp>
      <p:sp>
        <p:nvSpPr>
          <p:cNvPr id="8" name="Rectangle 7"/>
          <p:cNvSpPr/>
          <p:nvPr/>
        </p:nvSpPr>
        <p:spPr>
          <a:xfrm>
            <a:off x="323849" y="1124744"/>
            <a:ext cx="5328271" cy="5262979"/>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US" sz="2100" dirty="0" smtClean="0">
                <a:latin typeface="Calibri" panose="020F0502020204030204" pitchFamily="34" charset="0"/>
              </a:rPr>
              <a:t>Charts within excel will always come up in some form in the exam. These will either be Bar (Horizontal or vertical), Pie or Line, you will be asked to label them appropriately and possibly (Nov 2015) highlight one segment of the pie by removing it from the main. For this demonstration we will use the </a:t>
            </a:r>
            <a:r>
              <a:rPr lang="en-US" sz="2100" dirty="0" smtClean="0">
                <a:latin typeface="Calibri" panose="020F0502020204030204" pitchFamily="34" charset="0"/>
                <a:hlinkClick r:id="rId3" action="ppaction://hlinkfile"/>
              </a:rPr>
              <a:t>October Exam Table</a:t>
            </a:r>
            <a:r>
              <a:rPr lang="en-US" sz="2100" dirty="0" smtClean="0">
                <a:latin typeface="Calibri" panose="020F0502020204030204" pitchFamily="34" charset="0"/>
              </a:rPr>
              <a:t>.</a:t>
            </a: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1 – </a:t>
            </a:r>
            <a:r>
              <a:rPr lang="en-US" sz="2100" dirty="0" smtClean="0">
                <a:latin typeface="Calibri" panose="020F0502020204030204" pitchFamily="34" charset="0"/>
              </a:rPr>
              <a:t>We will make a simple Bar chart using the information from the </a:t>
            </a:r>
            <a:r>
              <a:rPr lang="en-US" sz="2100" b="1" dirty="0" smtClean="0">
                <a:latin typeface="Calibri" panose="020F0502020204030204" pitchFamily="34" charset="0"/>
              </a:rPr>
              <a:t>Archive Sheet </a:t>
            </a:r>
            <a:r>
              <a:rPr lang="en-US" sz="2100" dirty="0" smtClean="0">
                <a:latin typeface="Calibri" panose="020F0502020204030204" pitchFamily="34" charset="0"/>
              </a:rPr>
              <a:t>of our spreadsheet.</a:t>
            </a:r>
          </a:p>
          <a:p>
            <a:pPr marL="342900" indent="-342900">
              <a:buClr>
                <a:srgbClr val="00B050"/>
              </a:buClr>
              <a:buFont typeface="Wingdings 3" panose="05040102010807070707" pitchFamily="18" charset="2"/>
              <a:buChar char=""/>
            </a:pPr>
            <a:r>
              <a:rPr lang="en-US" sz="2100" dirty="0" smtClean="0">
                <a:latin typeface="Calibri" panose="020F0502020204030204" pitchFamily="34" charset="0"/>
              </a:rPr>
              <a:t>Highlight all of the </a:t>
            </a:r>
            <a:r>
              <a:rPr lang="en-US" sz="2100" b="1" dirty="0" smtClean="0">
                <a:latin typeface="Calibri" panose="020F0502020204030204" pitchFamily="34" charset="0"/>
              </a:rPr>
              <a:t>Monthly Sales </a:t>
            </a:r>
            <a:r>
              <a:rPr lang="en-US" sz="2100" dirty="0" smtClean="0">
                <a:latin typeface="Calibri" panose="020F0502020204030204" pitchFamily="34" charset="0"/>
              </a:rPr>
              <a:t>and </a:t>
            </a:r>
            <a:r>
              <a:rPr lang="en-US" sz="2100" b="1" dirty="0" smtClean="0">
                <a:latin typeface="Calibri" panose="020F0502020204030204" pitchFamily="34" charset="0"/>
              </a:rPr>
              <a:t>Value</a:t>
            </a:r>
            <a:r>
              <a:rPr lang="en-US" sz="2100" dirty="0" smtClean="0">
                <a:latin typeface="Calibri" panose="020F0502020204030204" pitchFamily="34" charset="0"/>
              </a:rPr>
              <a:t> information including the figures.</a:t>
            </a: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2</a:t>
            </a:r>
            <a:r>
              <a:rPr lang="en-US" sz="2100" dirty="0" smtClean="0">
                <a:latin typeface="Calibri" panose="020F0502020204030204" pitchFamily="34" charset="0"/>
              </a:rPr>
              <a:t> – Click on </a:t>
            </a:r>
            <a:r>
              <a:rPr lang="en-US" sz="2100" b="1" dirty="0" smtClean="0">
                <a:latin typeface="Calibri" panose="020F0502020204030204" pitchFamily="34" charset="0"/>
              </a:rPr>
              <a:t>Insert</a:t>
            </a:r>
            <a:r>
              <a:rPr lang="en-US" sz="2100" dirty="0" smtClean="0">
                <a:latin typeface="Calibri" panose="020F0502020204030204" pitchFamily="34" charset="0"/>
              </a:rPr>
              <a:t> and then Column Chart. This will depend slightly on the version of Excel you have.</a:t>
            </a:r>
          </a:p>
        </p:txBody>
      </p:sp>
      <p:pic>
        <p:nvPicPr>
          <p:cNvPr id="3" name="Picture 2"/>
          <p:cNvPicPr>
            <a:picLocks noChangeAspect="1"/>
          </p:cNvPicPr>
          <p:nvPr/>
        </p:nvPicPr>
        <p:blipFill rotWithShape="1">
          <a:blip r:embed="rId4"/>
          <a:srcRect l="6833" t="22438" r="36717" b="7672"/>
          <a:stretch/>
        </p:blipFill>
        <p:spPr>
          <a:xfrm>
            <a:off x="5724128" y="1115178"/>
            <a:ext cx="3022308" cy="2103763"/>
          </a:xfrm>
          <a:prstGeom prst="rect">
            <a:avLst/>
          </a:prstGeom>
          <a:effectLst>
            <a:outerShdw blurRad="101600" dist="38100" dir="2700000" sx="102000" sy="102000" algn="tl" rotWithShape="0">
              <a:prstClr val="black">
                <a:alpha val="40000"/>
              </a:prstClr>
            </a:outerShdw>
          </a:effectLst>
        </p:spPr>
      </p:pic>
      <p:cxnSp>
        <p:nvCxnSpPr>
          <p:cNvPr id="5" name="Straight Arrow Connector 4"/>
          <p:cNvCxnSpPr/>
          <p:nvPr/>
        </p:nvCxnSpPr>
        <p:spPr>
          <a:xfrm flipV="1">
            <a:off x="5033751" y="3140968"/>
            <a:ext cx="690377" cy="1008112"/>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a:srcRect l="30993" t="4922" r="45571" b="65750"/>
          <a:stretch/>
        </p:blipFill>
        <p:spPr>
          <a:xfrm>
            <a:off x="5730429" y="3515816"/>
            <a:ext cx="3016007" cy="2122084"/>
          </a:xfrm>
          <a:prstGeom prst="rect">
            <a:avLst/>
          </a:prstGeom>
          <a:effectLst>
            <a:outerShdw blurRad="101600" dist="38100" dir="2700000" sx="102000" sy="102000" algn="tl" rotWithShape="0">
              <a:prstClr val="black">
                <a:alpha val="40000"/>
              </a:prstClr>
            </a:outerShdw>
          </a:effectLst>
        </p:spPr>
      </p:pic>
      <p:cxnSp>
        <p:nvCxnSpPr>
          <p:cNvPr id="11" name="Straight Arrow Connector 10"/>
          <p:cNvCxnSpPr/>
          <p:nvPr/>
        </p:nvCxnSpPr>
        <p:spPr>
          <a:xfrm flipV="1">
            <a:off x="5033751" y="2564906"/>
            <a:ext cx="1914513" cy="1584174"/>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040052" y="3795004"/>
            <a:ext cx="1907198" cy="1543525"/>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40052" y="4963806"/>
            <a:ext cx="1913499" cy="373003"/>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4590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 – Making a Bar Chart in Excel</a:t>
            </a:r>
            <a:endParaRPr lang="en-ZA" sz="4000" dirty="0">
              <a:ea typeface="Calibri" pitchFamily="34" charset="0"/>
            </a:endParaRPr>
          </a:p>
        </p:txBody>
      </p:sp>
      <p:sp>
        <p:nvSpPr>
          <p:cNvPr id="8" name="Rectangle 7"/>
          <p:cNvSpPr/>
          <p:nvPr/>
        </p:nvSpPr>
        <p:spPr>
          <a:xfrm>
            <a:off x="323849" y="1124744"/>
            <a:ext cx="5328271" cy="3000821"/>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3 –</a:t>
            </a:r>
            <a:r>
              <a:rPr lang="en-US" sz="2100" dirty="0" smtClean="0">
                <a:latin typeface="Calibri" panose="020F0502020204030204" pitchFamily="34" charset="0"/>
              </a:rPr>
              <a:t> A chart will appear but it will not be quite how you want it yet. Firstly we will need to move it off the Table by picking it up and moving it. If the table is too small to see all the titles on the bottom, then make it larger by dragging the corner of the outer box (not the corner of the chart). The chart will automatically update the information.</a:t>
            </a: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4 - </a:t>
            </a:r>
          </a:p>
        </p:txBody>
      </p:sp>
      <p:cxnSp>
        <p:nvCxnSpPr>
          <p:cNvPr id="5" name="Straight Arrow Connector 4"/>
          <p:cNvCxnSpPr/>
          <p:nvPr/>
        </p:nvCxnSpPr>
        <p:spPr>
          <a:xfrm flipV="1">
            <a:off x="5033751" y="3140968"/>
            <a:ext cx="690377" cy="1008112"/>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l="54981" t="26374" r="6832" b="27361"/>
          <a:stretch/>
        </p:blipFill>
        <p:spPr>
          <a:xfrm>
            <a:off x="5619255" y="1164225"/>
            <a:ext cx="2642847" cy="1800200"/>
          </a:xfrm>
          <a:prstGeom prst="rect">
            <a:avLst/>
          </a:prstGeom>
          <a:effectLst>
            <a:outerShdw blurRad="101600" dist="38100" dir="2700000" sx="102000" sy="102000" algn="tl" rotWithShape="0">
              <a:prstClr val="black">
                <a:alpha val="40000"/>
              </a:prstClr>
            </a:outerShdw>
          </a:effectLst>
        </p:spPr>
      </p:pic>
      <p:pic>
        <p:nvPicPr>
          <p:cNvPr id="4" name="Picture 3"/>
          <p:cNvPicPr>
            <a:picLocks noChangeAspect="1"/>
          </p:cNvPicPr>
          <p:nvPr/>
        </p:nvPicPr>
        <p:blipFill rotWithShape="1">
          <a:blip r:embed="rId4"/>
          <a:srcRect l="50553" t="26376" r="12920" b="13579"/>
          <a:stretch/>
        </p:blipFill>
        <p:spPr>
          <a:xfrm>
            <a:off x="6732240" y="1916832"/>
            <a:ext cx="2116563" cy="1956217"/>
          </a:xfrm>
          <a:prstGeom prst="rect">
            <a:avLst/>
          </a:prstGeom>
          <a:effectLst>
            <a:outerShdw blurRad="101600" dist="38100" dir="2700000" sx="102000" sy="102000" algn="tl" rotWithShape="0">
              <a:prstClr val="black">
                <a:alpha val="40000"/>
              </a:prstClr>
            </a:outerShdw>
          </a:effectLst>
        </p:spPr>
      </p:pic>
    </p:spTree>
    <p:extLst>
      <p:ext uri="{BB962C8B-B14F-4D97-AF65-F5344CB8AC3E}">
        <p14:creationId xmlns:p14="http://schemas.microsoft.com/office/powerpoint/2010/main" val="4216453760"/>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purl.org/dc/dcmitype/"/>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35814</TotalTime>
  <Words>366</Words>
  <Application>Microsoft Office PowerPoint</Application>
  <PresentationFormat>On-screen Show (4:3)</PresentationFormat>
  <Paragraphs>20</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Lucida Sans Unicode</vt:lpstr>
      <vt:lpstr>Verdana</vt:lpstr>
      <vt:lpstr>Wingdings 2</vt:lpstr>
      <vt:lpstr>Wingdings 3</vt:lpstr>
      <vt:lpstr>Enderoth</vt:lpstr>
      <vt:lpstr>PowerPoint Presentation</vt:lpstr>
      <vt:lpstr>1 – Sorting the Customer Spreadsheet</vt:lpstr>
      <vt:lpstr>1 – Making a Bar Chart in Excel</vt:lpstr>
      <vt:lpstr>1 – Making a Bar Chart in Excel</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LO1 Cambridge L2</dc:title>
  <dc:subject>eBusiness</dc:subject>
  <dc:creator>Enderoth</dc:creator>
  <cp:lastModifiedBy>Stephen Rafferty</cp:lastModifiedBy>
  <cp:revision>1424</cp:revision>
  <cp:lastPrinted>2014-01-22T18:25:48Z</cp:lastPrinted>
  <dcterms:created xsi:type="dcterms:W3CDTF">2008-03-12T11:01:44Z</dcterms:created>
  <dcterms:modified xsi:type="dcterms:W3CDTF">2018-08-13T07:36:21Z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